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Robot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Robot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Roboto-regular.fntdata"/><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47af0cb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47af0cb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47af0cb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47af0cb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47af0cb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47af0cb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47af0cb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47af0cb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47af0cb1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47af0cb1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47af0cb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47af0cb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47af0cb1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47af0cb1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47af0cb1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47af0cb1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47af0cb1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47af0cb1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47af0cb1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47af0cb1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4ff7128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4ff7128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47af0cb1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47af0cb1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47af0cb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47af0cb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47af0cb1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47af0cb1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47af0cb1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47af0cb1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47af0cb1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47af0cb1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47af0cb1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47af0cb1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47af0cb1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47af0cb1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47af0cb1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47af0cb1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47af0cb1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47af0cb1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47af0cb1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47af0cb1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4ff7128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4ff7128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47af0cb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47af0cb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47af0cb1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47af0cb1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47af0cb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47af0cb1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47af0cb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47af0cb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47af0cb1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47af0cb1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47af0cb1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47af0cb1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47af0cb1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47af0cb1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47af0cb1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47af0cb1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47af0cb1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47af0cb1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47af0cb1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47af0cb1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4ff7128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4ff7128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47af0cb1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47af0cb1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47af0cb1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47af0cb1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47af0cb1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47af0cb1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47af0cb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47af0cb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47af0cb1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47af0cb1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47af0cb1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47af0cb1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9cd43da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9cd43da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9cd43da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9cd43da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7af0cb1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7af0cb1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47af0cb1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47af0cb1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4ff7128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4ff7128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47af0cb1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47af0cb1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47af0cb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47af0cb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49cd43d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49cd43d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49cd43d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49cd43d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9cd43d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9cd43d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9cd43d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9cd43d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49cd43da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49cd43d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49cd43da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49cd43da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49cd43d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49cd43d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49cd43d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49cd43d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47af0cb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47af0cb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49cd43da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49cd43da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49cd43d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49cd43d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49cd43d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49cd43d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49cd43d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49cd43d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49cd43da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49cd43da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49cd43d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49cd43d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49cd43da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49cd43da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49cd43da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49cd43da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49cd43d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49cd43d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49cd43da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49cd43da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47af0cb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47af0cb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49cd43da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49cd43da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9cd43da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9cd43da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49cd43da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49cd43da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49cd43da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49cd43da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4ac8b24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4ac8b24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49cd43da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49cd43da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49cd43da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49cd43da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47af0cb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47af0cb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47af0cb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47af0cb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rojects.fivethirtyeight.com"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en.wikipedia.org/wiki/Bias_(statistics)" TargetMode="External"/><Relationship Id="rId4" Type="http://schemas.openxmlformats.org/officeDocument/2006/relationships/hyperlink" Target="https://en.wikipedia.org/wiki/Statistical_parameter" TargetMode="External"/><Relationship Id="rId5" Type="http://schemas.openxmlformats.org/officeDocument/2006/relationships/hyperlink" Target="https://en.wikipedia.org/wiki/Estimation_theory" TargetMode="External"/><Relationship Id="rId6" Type="http://schemas.openxmlformats.org/officeDocument/2006/relationships/hyperlink" Target="https://en.wikipedia.org/wiki/Variance" TargetMode="External"/><Relationship Id="rId7" Type="http://schemas.openxmlformats.org/officeDocument/2006/relationships/hyperlink" Target="https://en.wikipedia.org/wiki/Sample_(statistic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en.wikipedia.org/wiki/Graph_of_a_function" TargetMode="External"/><Relationship Id="rId4" Type="http://schemas.openxmlformats.org/officeDocument/2006/relationships/hyperlink" Target="https://en.wikipedia.org/wiki/Binary_classifi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DSAC: Hacking your way to being a data scientist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Bharat Desai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laws of the internet</a:t>
            </a:r>
            <a:endParaRPr/>
          </a:p>
        </p:txBody>
      </p:sp>
      <p:pic>
        <p:nvPicPr>
          <p:cNvPr id="110" name="Google Shape;110;p22"/>
          <p:cNvPicPr preferRelativeResize="0"/>
          <p:nvPr/>
        </p:nvPicPr>
        <p:blipFill>
          <a:blip r:embed="rId3">
            <a:alphaModFix/>
          </a:blip>
          <a:stretch>
            <a:fillRect/>
          </a:stretch>
        </p:blipFill>
        <p:spPr>
          <a:xfrm>
            <a:off x="1045900" y="937150"/>
            <a:ext cx="7222550" cy="4062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1: Scraping historical price data</a:t>
            </a:r>
            <a:endParaRPr/>
          </a:p>
        </p:txBody>
      </p:sp>
      <p:sp>
        <p:nvSpPr>
          <p:cNvPr id="116" name="Google Shape;11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Objective:</a:t>
            </a:r>
            <a:br>
              <a:rPr lang="en"/>
            </a:br>
            <a:r>
              <a:rPr lang="en"/>
              <a:t>Output a csv file with the historical price data for the item ‘Frozen Baby Roshan’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did it the hard way.</a:t>
            </a:r>
            <a:endParaRPr/>
          </a:p>
        </p:txBody>
      </p:sp>
      <p:sp>
        <p:nvSpPr>
          <p:cNvPr id="122" name="Google Shape;12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Very often, web services provide API’s.</a:t>
            </a:r>
            <a:br>
              <a:rPr lang="en"/>
            </a:br>
            <a:endParaRPr/>
          </a:p>
          <a:p>
            <a:pPr indent="-342900" lvl="0" marL="457200" rtl="0" algn="l">
              <a:spcBef>
                <a:spcPts val="0"/>
              </a:spcBef>
              <a:spcAft>
                <a:spcPts val="0"/>
              </a:spcAft>
              <a:buSzPts val="1800"/>
              <a:buAutoNum type="arabicPeriod"/>
            </a:pPr>
            <a:r>
              <a:rPr lang="en"/>
              <a:t>If you sign up for an account with them you can obtain a license (free) to make requests for their data.</a:t>
            </a:r>
            <a:endParaRPr/>
          </a:p>
          <a:p>
            <a:pPr indent="-342900" lvl="0" marL="457200" rtl="0" algn="l">
              <a:spcBef>
                <a:spcPts val="1600"/>
              </a:spcBef>
              <a:spcAft>
                <a:spcPts val="0"/>
              </a:spcAft>
              <a:buSzPts val="1800"/>
              <a:buAutoNum type="arabicPeriod"/>
            </a:pPr>
            <a:r>
              <a:rPr lang="en"/>
              <a:t>For each project you require the web services data, you can sign up for a api key, which will be used to identify your account when you make requests. </a:t>
            </a:r>
            <a:endParaRPr/>
          </a:p>
          <a:p>
            <a:pPr indent="-342900" lvl="0" marL="457200" rtl="0" algn="l">
              <a:spcBef>
                <a:spcPts val="1600"/>
              </a:spcBef>
              <a:spcAft>
                <a:spcPts val="0"/>
              </a:spcAft>
              <a:buSzPts val="1800"/>
              <a:buAutoNum type="arabicPeriod"/>
            </a:pPr>
            <a:r>
              <a:rPr lang="en"/>
              <a:t>Free accounts usually have limitations on how many calls/requests you can make to retrieve the services data.</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OpenWeatherMap Api</a:t>
            </a:r>
            <a:r>
              <a:rPr lang="en" sz="1400"/>
              <a:t> (why you should never share your api key)</a:t>
            </a:r>
            <a:endParaRPr sz="1400"/>
          </a:p>
        </p:txBody>
      </p:sp>
      <p:pic>
        <p:nvPicPr>
          <p:cNvPr id="128" name="Google Shape;128;p25"/>
          <p:cNvPicPr preferRelativeResize="0"/>
          <p:nvPr/>
        </p:nvPicPr>
        <p:blipFill>
          <a:blip r:embed="rId3">
            <a:alphaModFix/>
          </a:blip>
          <a:stretch>
            <a:fillRect/>
          </a:stretch>
        </p:blipFill>
        <p:spPr>
          <a:xfrm>
            <a:off x="152400" y="1170125"/>
            <a:ext cx="8839200" cy="31107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2804650" y="188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Data Visualization</a:t>
            </a:r>
            <a:endParaRPr>
              <a:solidFill>
                <a:srgbClr val="B7B7B7"/>
              </a:solidFill>
            </a:endParaRPr>
          </a:p>
        </p:txBody>
      </p:sp>
      <p:sp>
        <p:nvSpPr>
          <p:cNvPr id="134" name="Google Shape;134;p26"/>
          <p:cNvSpPr txBox="1"/>
          <p:nvPr/>
        </p:nvSpPr>
        <p:spPr>
          <a:xfrm>
            <a:off x="311700" y="2514425"/>
            <a:ext cx="8520600" cy="10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Bcuz i</a:t>
            </a:r>
            <a:r>
              <a:rPr lang="en" sz="3600"/>
              <a:t>f you dont wanna be a data scientist….</a:t>
            </a:r>
            <a:endParaRPr sz="3600"/>
          </a:p>
          <a:p>
            <a:pPr indent="0" lvl="0" marL="0" rtl="0" algn="ctr">
              <a:spcBef>
                <a:spcPts val="0"/>
              </a:spcBef>
              <a:spcAft>
                <a:spcPts val="0"/>
              </a:spcAft>
              <a:buNone/>
            </a:pPr>
            <a:r>
              <a:rPr lang="en" sz="3600"/>
              <a:t>You could just be a data ArTiST</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of a response</a:t>
            </a:r>
            <a:endParaRPr/>
          </a:p>
        </p:txBody>
      </p:sp>
      <p:pic>
        <p:nvPicPr>
          <p:cNvPr id="140" name="Google Shape;140;p27"/>
          <p:cNvPicPr preferRelativeResize="0"/>
          <p:nvPr/>
        </p:nvPicPr>
        <p:blipFill>
          <a:blip r:embed="rId3">
            <a:alphaModFix/>
          </a:blip>
          <a:stretch>
            <a:fillRect/>
          </a:stretch>
        </p:blipFill>
        <p:spPr>
          <a:xfrm>
            <a:off x="166725" y="1112800"/>
            <a:ext cx="6342664"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2093750" y="797625"/>
            <a:ext cx="4762500" cy="339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2215525" y="826275"/>
            <a:ext cx="5094633"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311700" y="273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156" name="Google Shape;156;p30"/>
          <p:cNvSpPr txBox="1"/>
          <p:nvPr>
            <p:ph idx="1" type="body"/>
          </p:nvPr>
        </p:nvSpPr>
        <p:spPr>
          <a:xfrm>
            <a:off x="330025" y="1417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3"/>
              </a:rPr>
              <a:t>https://projects.fivethirtyeight.com</a:t>
            </a:r>
            <a:endParaRPr/>
          </a:p>
          <a:p>
            <a:pPr indent="0" lvl="0" marL="0" rtl="0" algn="l">
              <a:spcBef>
                <a:spcPts val="1600"/>
              </a:spcBef>
              <a:spcAft>
                <a:spcPts val="1600"/>
              </a:spcAft>
              <a:buNone/>
            </a:pPr>
            <a:r>
              <a:t/>
            </a:r>
            <a:endParaRPr/>
          </a:p>
        </p:txBody>
      </p:sp>
      <p:pic>
        <p:nvPicPr>
          <p:cNvPr id="157" name="Google Shape;157;p30"/>
          <p:cNvPicPr preferRelativeResize="0"/>
          <p:nvPr/>
        </p:nvPicPr>
        <p:blipFill>
          <a:blip r:embed="rId4">
            <a:alphaModFix/>
          </a:blip>
          <a:stretch>
            <a:fillRect/>
          </a:stretch>
        </p:blipFill>
        <p:spPr>
          <a:xfrm>
            <a:off x="1737625" y="901424"/>
            <a:ext cx="5705401" cy="3591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 of graphics</a:t>
            </a:r>
            <a:endParaRPr/>
          </a:p>
        </p:txBody>
      </p:sp>
      <p:sp>
        <p:nvSpPr>
          <p:cNvPr id="163" name="Google Shape;16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“What is a graphic? How can we succinctly describe a graphic? And how can we create the graphic that we have described? These are important questions for the field of statistical graphics. One way to answer these questions is to develop a grammar: “the fundamental principles or rules of an art or science”</a:t>
            </a:r>
            <a:endParaRPr i="1"/>
          </a:p>
          <a:p>
            <a:pPr indent="0" lvl="0" marL="0" rtl="0" algn="l">
              <a:spcBef>
                <a:spcPts val="1600"/>
              </a:spcBef>
              <a:spcAft>
                <a:spcPts val="0"/>
              </a:spcAft>
              <a:buNone/>
            </a:pPr>
            <a:r>
              <a:rPr i="1" lang="en"/>
              <a:t>							-Hadley Wickham, A layered grammar of graphics</a:t>
            </a:r>
            <a:endParaRPr i="1"/>
          </a:p>
          <a:p>
            <a:pPr indent="0" lvl="0" marL="0" rtl="0" algn="l">
              <a:spcBef>
                <a:spcPts val="1600"/>
              </a:spcBef>
              <a:spcAft>
                <a:spcPts val="0"/>
              </a:spcAft>
              <a:buNone/>
            </a:pPr>
            <a:r>
              <a:t/>
            </a:r>
            <a:endParaRPr i="1"/>
          </a:p>
          <a:p>
            <a:pPr indent="0" lvl="0" marL="0" rtl="0" algn="l">
              <a:spcBef>
                <a:spcPts val="1600"/>
              </a:spcBef>
              <a:spcAft>
                <a:spcPts val="0"/>
              </a:spcAft>
              <a:buNone/>
            </a:pPr>
            <a:r>
              <a:t/>
            </a:r>
            <a:endParaRPr i="1"/>
          </a:p>
          <a:p>
            <a:pPr indent="0" lvl="0" marL="0" rtl="0" algn="l">
              <a:spcBef>
                <a:spcPts val="1600"/>
              </a:spcBef>
              <a:spcAft>
                <a:spcPts val="1600"/>
              </a:spcAft>
              <a:buNone/>
            </a:pPr>
            <a:r>
              <a:rPr i="1" lang="en"/>
              <a:t>https://byrneslab.net/classes/biol607/readings/wickham_layered-grammar.pdf</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Worshop Pre-Reading and Downloads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ISLR Chapters 2,3,4,6 and 10</a:t>
            </a:r>
            <a:endParaRPr/>
          </a:p>
          <a:p>
            <a:pPr indent="0" lvl="0" marL="0" rtl="0" algn="l">
              <a:spcBef>
                <a:spcPts val="1600"/>
              </a:spcBef>
              <a:spcAft>
                <a:spcPts val="1600"/>
              </a:spcAft>
              <a:buNone/>
            </a:pPr>
            <a:r>
              <a:rPr lang="en"/>
              <a:t>R, Python Language, Jupyter Notebook Installed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a:t>
            </a:r>
            <a:endParaRPr/>
          </a:p>
        </p:txBody>
      </p:sp>
      <p:sp>
        <p:nvSpPr>
          <p:cNvPr id="169" name="Google Shape;16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 through the lab exercise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138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models in Data mining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process flow</a:t>
            </a:r>
            <a:endParaRPr/>
          </a:p>
        </p:txBody>
      </p:sp>
      <p:pic>
        <p:nvPicPr>
          <p:cNvPr id="180" name="Google Shape;180;p34"/>
          <p:cNvPicPr preferRelativeResize="0"/>
          <p:nvPr/>
        </p:nvPicPr>
        <p:blipFill>
          <a:blip r:embed="rId3">
            <a:alphaModFix/>
          </a:blip>
          <a:stretch>
            <a:fillRect/>
          </a:stretch>
        </p:blipFill>
        <p:spPr>
          <a:xfrm>
            <a:off x="1847850" y="1296925"/>
            <a:ext cx="5448300" cy="3067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models from raw data</a:t>
            </a:r>
            <a:endParaRPr/>
          </a:p>
        </p:txBody>
      </p:sp>
      <p:sp>
        <p:nvSpPr>
          <p:cNvPr id="186" name="Google Shape;18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1600"/>
              </a:spcBef>
              <a:spcAft>
                <a:spcPts val="0"/>
              </a:spcAft>
              <a:buNone/>
            </a:pPr>
            <a:r>
              <a:rPr lang="en"/>
              <a:t>Why do we utilize learning?</a:t>
            </a:r>
            <a:endParaRPr/>
          </a:p>
          <a:p>
            <a:pPr indent="0" lvl="0" marL="0" rtl="0" algn="l">
              <a:spcBef>
                <a:spcPts val="1600"/>
              </a:spcBef>
              <a:spcAft>
                <a:spcPts val="0"/>
              </a:spcAft>
              <a:buNone/>
            </a:pPr>
            <a:r>
              <a:rPr lang="en"/>
              <a:t>What are the types of models we can build?</a:t>
            </a:r>
            <a:endParaRPr/>
          </a:p>
          <a:p>
            <a:pPr indent="0" lvl="0" marL="0" rtl="0" algn="l">
              <a:spcBef>
                <a:spcPts val="1600"/>
              </a:spcBef>
              <a:spcAft>
                <a:spcPts val="1600"/>
              </a:spcAft>
              <a:buNone/>
            </a:pPr>
            <a:r>
              <a:rPr lang="en"/>
              <a:t>What kind of questions can we answer with these models?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823801" y="324175"/>
            <a:ext cx="6921999" cy="438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152400" y="152400"/>
            <a:ext cx="8395676"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109400" y="512713"/>
            <a:ext cx="8839200" cy="41180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9"/>
          <p:cNvPicPr preferRelativeResize="0"/>
          <p:nvPr/>
        </p:nvPicPr>
        <p:blipFill>
          <a:blip r:embed="rId3">
            <a:alphaModFix/>
          </a:blip>
          <a:stretch>
            <a:fillRect/>
          </a:stretch>
        </p:blipFill>
        <p:spPr>
          <a:xfrm>
            <a:off x="584507" y="0"/>
            <a:ext cx="7974985"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and non parametric models</a:t>
            </a:r>
            <a:endParaRPr/>
          </a:p>
        </p:txBody>
      </p:sp>
      <p:sp>
        <p:nvSpPr>
          <p:cNvPr id="213" name="Google Shape;21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40"/>
          <p:cNvPicPr preferRelativeResize="0"/>
          <p:nvPr/>
        </p:nvPicPr>
        <p:blipFill>
          <a:blip r:embed="rId3">
            <a:alphaModFix/>
          </a:blip>
          <a:stretch>
            <a:fillRect/>
          </a:stretch>
        </p:blipFill>
        <p:spPr>
          <a:xfrm>
            <a:off x="1117550" y="1152477"/>
            <a:ext cx="7037874" cy="3753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and non-parametric methods</a:t>
            </a:r>
            <a:endParaRPr/>
          </a:p>
        </p:txBody>
      </p:sp>
      <p:pic>
        <p:nvPicPr>
          <p:cNvPr id="220" name="Google Shape;220;p41"/>
          <p:cNvPicPr preferRelativeResize="0"/>
          <p:nvPr/>
        </p:nvPicPr>
        <p:blipFill>
          <a:blip r:embed="rId3">
            <a:alphaModFix/>
          </a:blip>
          <a:stretch>
            <a:fillRect/>
          </a:stretch>
        </p:blipFill>
        <p:spPr>
          <a:xfrm>
            <a:off x="152400" y="1170125"/>
            <a:ext cx="8839201" cy="35306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Aspects to Data Science</a:t>
            </a:r>
            <a:endParaRPr/>
          </a:p>
          <a:p>
            <a:pPr indent="-342900" lvl="0" marL="457200" rtl="0" algn="l">
              <a:spcBef>
                <a:spcPts val="0"/>
              </a:spcBef>
              <a:spcAft>
                <a:spcPts val="0"/>
              </a:spcAft>
              <a:buSzPts val="1800"/>
              <a:buAutoNum type="arabicPeriod"/>
            </a:pPr>
            <a:r>
              <a:rPr lang="en"/>
              <a:t>Data mining workflow</a:t>
            </a:r>
            <a:endParaRPr/>
          </a:p>
          <a:p>
            <a:pPr indent="-342900" lvl="0" marL="457200" rtl="0" algn="l">
              <a:spcBef>
                <a:spcPts val="0"/>
              </a:spcBef>
              <a:spcAft>
                <a:spcPts val="0"/>
              </a:spcAft>
              <a:buSzPts val="1800"/>
              <a:buAutoNum type="arabicPeriod"/>
            </a:pPr>
            <a:r>
              <a:rPr lang="en"/>
              <a:t>Data Scraping</a:t>
            </a:r>
            <a:endParaRPr/>
          </a:p>
          <a:p>
            <a:pPr indent="-342900" lvl="0" marL="457200" rtl="0" algn="l">
              <a:spcBef>
                <a:spcPts val="0"/>
              </a:spcBef>
              <a:spcAft>
                <a:spcPts val="0"/>
              </a:spcAft>
              <a:buSzPts val="1800"/>
              <a:buAutoNum type="arabicPeriod"/>
            </a:pPr>
            <a:r>
              <a:rPr lang="en"/>
              <a:t>Data Visualisation + Exploration</a:t>
            </a:r>
            <a:endParaRPr/>
          </a:p>
          <a:p>
            <a:pPr indent="0" lvl="0" marL="457200" rtl="0" algn="l">
              <a:spcBef>
                <a:spcPts val="1600"/>
              </a:spcBef>
              <a:spcAft>
                <a:spcPts val="0"/>
              </a:spcAft>
              <a:buNone/>
            </a:pPr>
            <a:r>
              <a:rPr lang="en"/>
              <a:t>LUNCH BREAK</a:t>
            </a:r>
            <a:endParaRPr/>
          </a:p>
          <a:p>
            <a:pPr indent="-342900" lvl="0" marL="457200" rtl="0" algn="l">
              <a:spcBef>
                <a:spcPts val="1600"/>
              </a:spcBef>
              <a:spcAft>
                <a:spcPts val="0"/>
              </a:spcAft>
              <a:buSzPts val="1800"/>
              <a:buAutoNum type="arabicPeriod"/>
            </a:pPr>
            <a:r>
              <a:rPr lang="en"/>
              <a:t>Bias and variance</a:t>
            </a:r>
            <a:endParaRPr/>
          </a:p>
          <a:p>
            <a:pPr indent="-342900" lvl="0" marL="457200" rtl="0" algn="l">
              <a:spcBef>
                <a:spcPts val="0"/>
              </a:spcBef>
              <a:spcAft>
                <a:spcPts val="0"/>
              </a:spcAft>
              <a:buSzPts val="1800"/>
              <a:buAutoNum type="arabicPeriod"/>
            </a:pPr>
            <a:r>
              <a:rPr lang="en"/>
              <a:t>What is supervised/Unsupervised/Semi-Supervised Learning</a:t>
            </a:r>
            <a:endParaRPr/>
          </a:p>
          <a:p>
            <a:pPr indent="-342900" lvl="0" marL="457200" rtl="0" algn="l">
              <a:spcBef>
                <a:spcPts val="0"/>
              </a:spcBef>
              <a:spcAft>
                <a:spcPts val="0"/>
              </a:spcAft>
              <a:buSzPts val="1800"/>
              <a:buAutoNum type="arabicPeriod"/>
            </a:pPr>
            <a:r>
              <a:rPr lang="en"/>
              <a:t>Regression</a:t>
            </a:r>
            <a:endParaRPr/>
          </a:p>
          <a:p>
            <a:pPr indent="-342900" lvl="0" marL="457200" rtl="0" algn="l">
              <a:spcBef>
                <a:spcPts val="0"/>
              </a:spcBef>
              <a:spcAft>
                <a:spcPts val="0"/>
              </a:spcAft>
              <a:buSzPts val="1800"/>
              <a:buAutoNum type="arabicPeriod"/>
            </a:pPr>
            <a:r>
              <a:rPr lang="en"/>
              <a:t>Classification</a:t>
            </a:r>
            <a:endParaRPr/>
          </a:p>
          <a:p>
            <a:pPr indent="-342900" lvl="0" marL="457200" rtl="0" algn="l">
              <a:spcBef>
                <a:spcPts val="0"/>
              </a:spcBef>
              <a:spcAft>
                <a:spcPts val="0"/>
              </a:spcAft>
              <a:buSzPts val="1800"/>
              <a:buAutoNum type="arabicPeriod"/>
            </a:pPr>
            <a:r>
              <a:rPr lang="en"/>
              <a:t>Cross Validation and Evaluating Prediction</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and non-parametric methods</a:t>
            </a:r>
            <a:endParaRPr/>
          </a:p>
        </p:txBody>
      </p:sp>
      <p:pic>
        <p:nvPicPr>
          <p:cNvPr id="226" name="Google Shape;226;p42"/>
          <p:cNvPicPr preferRelativeResize="0"/>
          <p:nvPr/>
        </p:nvPicPr>
        <p:blipFill>
          <a:blip r:embed="rId3">
            <a:alphaModFix/>
          </a:blip>
          <a:stretch>
            <a:fillRect/>
          </a:stretch>
        </p:blipFill>
        <p:spPr>
          <a:xfrm>
            <a:off x="152400" y="1170125"/>
            <a:ext cx="8839201" cy="3530696"/>
          </a:xfrm>
          <a:prstGeom prst="rect">
            <a:avLst/>
          </a:prstGeom>
          <a:noFill/>
          <a:ln>
            <a:noFill/>
          </a:ln>
        </p:spPr>
      </p:pic>
      <p:sp>
        <p:nvSpPr>
          <p:cNvPr id="227" name="Google Shape;227;p42"/>
          <p:cNvSpPr txBox="1"/>
          <p:nvPr/>
        </p:nvSpPr>
        <p:spPr>
          <a:xfrm>
            <a:off x="2879775" y="4305350"/>
            <a:ext cx="37824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Parametric methods have a limit of fit quality. Non-parametric</a:t>
            </a:r>
            <a:endParaRPr sz="1000"/>
          </a:p>
          <a:p>
            <a:pPr indent="0" lvl="0" marL="0" rtl="0" algn="l">
              <a:spcBef>
                <a:spcPts val="0"/>
              </a:spcBef>
              <a:spcAft>
                <a:spcPts val="0"/>
              </a:spcAft>
              <a:buClr>
                <a:schemeClr val="dk1"/>
              </a:buClr>
              <a:buSzPts val="1100"/>
              <a:buFont typeface="Arial"/>
              <a:buNone/>
            </a:pPr>
            <a:r>
              <a:rPr lang="en" sz="1000"/>
              <a:t>methods keep improving as we add more data to fit.</a:t>
            </a:r>
            <a:endParaRPr sz="1000"/>
          </a:p>
          <a:p>
            <a:pPr indent="0" lvl="0" marL="0" rtl="0" algn="l">
              <a:spcBef>
                <a:spcPts val="0"/>
              </a:spcBef>
              <a:spcAft>
                <a:spcPts val="0"/>
              </a:spcAft>
              <a:buClr>
                <a:schemeClr val="dk1"/>
              </a:buClr>
              <a:buSzPts val="1100"/>
              <a:buFont typeface="Arial"/>
              <a:buNone/>
            </a:pPr>
            <a:r>
              <a:rPr lang="en" sz="1000"/>
              <a:t>Parametric methods are often simpler to interpret.</a:t>
            </a:r>
            <a:endParaRPr sz="1000"/>
          </a:p>
          <a:p>
            <a:pPr indent="0" lvl="0" marL="0" rtl="0" algn="l">
              <a:spcBef>
                <a:spcPts val="0"/>
              </a:spcBef>
              <a:spcAft>
                <a:spcPts val="0"/>
              </a:spcAft>
              <a:buNone/>
            </a:pPr>
            <a:r>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and Test Data</a:t>
            </a:r>
            <a:endParaRPr/>
          </a:p>
        </p:txBody>
      </p:sp>
      <p:pic>
        <p:nvPicPr>
          <p:cNvPr id="233" name="Google Shape;233;p43"/>
          <p:cNvPicPr preferRelativeResize="0"/>
          <p:nvPr/>
        </p:nvPicPr>
        <p:blipFill>
          <a:blip r:embed="rId3">
            <a:alphaModFix/>
          </a:blip>
          <a:stretch>
            <a:fillRect/>
          </a:stretch>
        </p:blipFill>
        <p:spPr>
          <a:xfrm>
            <a:off x="152400" y="1170125"/>
            <a:ext cx="6456129"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and Test Data</a:t>
            </a:r>
            <a:endParaRPr/>
          </a:p>
        </p:txBody>
      </p:sp>
      <p:pic>
        <p:nvPicPr>
          <p:cNvPr id="239" name="Google Shape;239;p44"/>
          <p:cNvPicPr preferRelativeResize="0"/>
          <p:nvPr/>
        </p:nvPicPr>
        <p:blipFill>
          <a:blip r:embed="rId3">
            <a:alphaModFix/>
          </a:blip>
          <a:stretch>
            <a:fillRect/>
          </a:stretch>
        </p:blipFill>
        <p:spPr>
          <a:xfrm>
            <a:off x="1441850" y="1141475"/>
            <a:ext cx="6456129" cy="3820974"/>
          </a:xfrm>
          <a:prstGeom prst="rect">
            <a:avLst/>
          </a:prstGeom>
          <a:noFill/>
          <a:ln>
            <a:noFill/>
          </a:ln>
        </p:spPr>
      </p:pic>
      <p:sp>
        <p:nvSpPr>
          <p:cNvPr id="240" name="Google Shape;240;p44"/>
          <p:cNvSpPr/>
          <p:nvPr/>
        </p:nvSpPr>
        <p:spPr>
          <a:xfrm>
            <a:off x="786025" y="974225"/>
            <a:ext cx="7328400" cy="128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4"/>
          <p:cNvSpPr/>
          <p:nvPr/>
        </p:nvSpPr>
        <p:spPr>
          <a:xfrm>
            <a:off x="786025" y="2788625"/>
            <a:ext cx="7328400" cy="128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45"/>
          <p:cNvPicPr preferRelativeResize="0"/>
          <p:nvPr/>
        </p:nvPicPr>
        <p:blipFill>
          <a:blip r:embed="rId3">
            <a:alphaModFix/>
          </a:blip>
          <a:stretch>
            <a:fillRect/>
          </a:stretch>
        </p:blipFill>
        <p:spPr>
          <a:xfrm>
            <a:off x="542079" y="0"/>
            <a:ext cx="805984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6"/>
          <p:cNvPicPr preferRelativeResize="0"/>
          <p:nvPr/>
        </p:nvPicPr>
        <p:blipFill>
          <a:blip r:embed="rId3">
            <a:alphaModFix/>
          </a:blip>
          <a:stretch>
            <a:fillRect/>
          </a:stretch>
        </p:blipFill>
        <p:spPr>
          <a:xfrm>
            <a:off x="152400" y="875925"/>
            <a:ext cx="8839199" cy="39979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47"/>
          <p:cNvPicPr preferRelativeResize="0"/>
          <p:nvPr/>
        </p:nvPicPr>
        <p:blipFill>
          <a:blip r:embed="rId3">
            <a:alphaModFix/>
          </a:blip>
          <a:stretch>
            <a:fillRect/>
          </a:stretch>
        </p:blipFill>
        <p:spPr>
          <a:xfrm>
            <a:off x="1086087" y="0"/>
            <a:ext cx="6971825"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7" name="Google Shape;267;p48"/>
          <p:cNvPicPr preferRelativeResize="0"/>
          <p:nvPr/>
        </p:nvPicPr>
        <p:blipFill>
          <a:blip r:embed="rId3">
            <a:alphaModFix/>
          </a:blip>
          <a:stretch>
            <a:fillRect/>
          </a:stretch>
        </p:blipFill>
        <p:spPr>
          <a:xfrm>
            <a:off x="792856" y="0"/>
            <a:ext cx="7558288"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49"/>
          <p:cNvPicPr preferRelativeResize="0"/>
          <p:nvPr/>
        </p:nvPicPr>
        <p:blipFill>
          <a:blip r:embed="rId3">
            <a:alphaModFix/>
          </a:blip>
          <a:stretch>
            <a:fillRect/>
          </a:stretch>
        </p:blipFill>
        <p:spPr>
          <a:xfrm>
            <a:off x="166923" y="0"/>
            <a:ext cx="8810153"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the balance</a:t>
            </a:r>
            <a:endParaRPr/>
          </a:p>
        </p:txBody>
      </p:sp>
      <p:sp>
        <p:nvSpPr>
          <p:cNvPr id="280" name="Google Shape;28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400">
                <a:solidFill>
                  <a:srgbClr val="222222"/>
                </a:solidFill>
                <a:highlight>
                  <a:srgbClr val="FFFFFF"/>
                </a:highlight>
              </a:rPr>
              <a:t>Bias</a:t>
            </a:r>
            <a:r>
              <a:rPr lang="en" sz="1400">
                <a:solidFill>
                  <a:srgbClr val="222222"/>
                </a:solidFill>
                <a:highlight>
                  <a:srgbClr val="FFFFFF"/>
                </a:highlight>
              </a:rPr>
              <a:t> is the difference between the average prediction of our model and the correct value which we are trying to predict. Model with high bias pays very little attention to the training data and oversimplifies the model. It always leads to high error on training and test data.</a:t>
            </a:r>
            <a:endParaRPr sz="1400">
              <a:solidFill>
                <a:srgbClr val="222222"/>
              </a:solidFill>
              <a:highlight>
                <a:srgbClr val="FFFFFF"/>
              </a:highlight>
            </a:endParaRPr>
          </a:p>
          <a:p>
            <a:pPr indent="0" lvl="0" marL="0" marR="0" rtl="0" algn="l">
              <a:lnSpc>
                <a:spcPct val="115000"/>
              </a:lnSpc>
              <a:spcBef>
                <a:spcPts val="1600"/>
              </a:spcBef>
              <a:spcAft>
                <a:spcPts val="0"/>
              </a:spcAft>
              <a:buNone/>
            </a:pPr>
            <a:r>
              <a:rPr b="1" lang="en" sz="1400">
                <a:solidFill>
                  <a:srgbClr val="222222"/>
                </a:solidFill>
                <a:highlight>
                  <a:srgbClr val="FFFFFF"/>
                </a:highlight>
              </a:rPr>
              <a:t>Variance </a:t>
            </a:r>
            <a:r>
              <a:rPr lang="en" sz="1400">
                <a:solidFill>
                  <a:srgbClr val="222222"/>
                </a:solidFill>
                <a:highlight>
                  <a:srgbClr val="FFFFFF"/>
                </a:highlight>
              </a:rPr>
              <a:t>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endParaRPr sz="1400">
              <a:solidFill>
                <a:srgbClr val="222222"/>
              </a:solidFill>
              <a:highlight>
                <a:srgbClr val="FFFFFF"/>
              </a:highlight>
            </a:endParaRPr>
          </a:p>
          <a:p>
            <a:pPr indent="0" lvl="0" marL="0" rtl="0" algn="l">
              <a:spcBef>
                <a:spcPts val="1600"/>
              </a:spcBef>
              <a:spcAft>
                <a:spcPts val="0"/>
              </a:spcAft>
              <a:buNone/>
            </a:pPr>
            <a:r>
              <a:rPr lang="en" sz="1400">
                <a:solidFill>
                  <a:srgbClr val="222222"/>
                </a:solidFill>
                <a:highlight>
                  <a:srgbClr val="FFFFFF"/>
                </a:highlight>
              </a:rPr>
              <a:t>The </a:t>
            </a:r>
            <a:r>
              <a:rPr b="1" lang="en" sz="1400">
                <a:solidFill>
                  <a:srgbClr val="222222"/>
                </a:solidFill>
                <a:highlight>
                  <a:srgbClr val="FFFFFF"/>
                </a:highlight>
              </a:rPr>
              <a:t>bias–variance tradeoff</a:t>
            </a:r>
            <a:r>
              <a:rPr lang="en" sz="1400">
                <a:solidFill>
                  <a:srgbClr val="222222"/>
                </a:solidFill>
                <a:highlight>
                  <a:srgbClr val="FFFFFF"/>
                </a:highlight>
              </a:rPr>
              <a:t> is the property of a set of predictive models whereby models with a lower </a:t>
            </a:r>
            <a:r>
              <a:rPr lang="en" sz="1400">
                <a:solidFill>
                  <a:srgbClr val="0B0080"/>
                </a:solidFill>
                <a:highlight>
                  <a:srgbClr val="FFFFFF"/>
                </a:highlight>
                <a:uFill>
                  <a:noFill/>
                </a:uFill>
                <a:hlinkClick r:id="rId3"/>
              </a:rPr>
              <a:t>bias</a:t>
            </a:r>
            <a:r>
              <a:rPr lang="en" sz="1400">
                <a:solidFill>
                  <a:srgbClr val="222222"/>
                </a:solidFill>
                <a:highlight>
                  <a:srgbClr val="FFFFFF"/>
                </a:highlight>
              </a:rPr>
              <a:t> in </a:t>
            </a:r>
            <a:r>
              <a:rPr lang="en" sz="1400">
                <a:solidFill>
                  <a:srgbClr val="0B0080"/>
                </a:solidFill>
                <a:highlight>
                  <a:srgbClr val="FFFFFF"/>
                </a:highlight>
                <a:uFill>
                  <a:noFill/>
                </a:uFill>
                <a:hlinkClick r:id="rId4"/>
              </a:rPr>
              <a:t>parameter</a:t>
            </a:r>
            <a:r>
              <a:rPr lang="en" sz="1400">
                <a:solidFill>
                  <a:srgbClr val="222222"/>
                </a:solidFill>
                <a:highlight>
                  <a:srgbClr val="FFFFFF"/>
                </a:highlight>
              </a:rPr>
              <a:t> </a:t>
            </a:r>
            <a:r>
              <a:rPr lang="en" sz="1400">
                <a:solidFill>
                  <a:srgbClr val="0B0080"/>
                </a:solidFill>
                <a:highlight>
                  <a:srgbClr val="FFFFFF"/>
                </a:highlight>
                <a:uFill>
                  <a:noFill/>
                </a:uFill>
                <a:hlinkClick r:id="rId5"/>
              </a:rPr>
              <a:t>estimation</a:t>
            </a:r>
            <a:r>
              <a:rPr lang="en" sz="1400">
                <a:solidFill>
                  <a:srgbClr val="222222"/>
                </a:solidFill>
                <a:highlight>
                  <a:srgbClr val="FFFFFF"/>
                </a:highlight>
              </a:rPr>
              <a:t> have a higher </a:t>
            </a:r>
            <a:r>
              <a:rPr lang="en" sz="1400">
                <a:solidFill>
                  <a:srgbClr val="0B0080"/>
                </a:solidFill>
                <a:highlight>
                  <a:srgbClr val="FFFFFF"/>
                </a:highlight>
                <a:uFill>
                  <a:noFill/>
                </a:uFill>
                <a:hlinkClick r:id="rId6"/>
              </a:rPr>
              <a:t>variance</a:t>
            </a:r>
            <a:r>
              <a:rPr lang="en" sz="1400">
                <a:solidFill>
                  <a:srgbClr val="222222"/>
                </a:solidFill>
                <a:highlight>
                  <a:srgbClr val="FFFFFF"/>
                </a:highlight>
              </a:rPr>
              <a:t> of the parameter estimates across </a:t>
            </a:r>
            <a:r>
              <a:rPr lang="en" sz="1400">
                <a:solidFill>
                  <a:srgbClr val="0B0080"/>
                </a:solidFill>
                <a:highlight>
                  <a:srgbClr val="FFFFFF"/>
                </a:highlight>
                <a:uFill>
                  <a:noFill/>
                </a:uFill>
                <a:hlinkClick r:id="rId7"/>
              </a:rPr>
              <a:t>samples</a:t>
            </a:r>
            <a:r>
              <a:rPr lang="en" sz="1400">
                <a:solidFill>
                  <a:srgbClr val="222222"/>
                </a:solidFill>
                <a:highlight>
                  <a:srgbClr val="FFFFFF"/>
                </a:highlight>
              </a:rPr>
              <a:t>, and vice versa.</a:t>
            </a:r>
            <a:endParaRPr sz="1400">
              <a:solidFill>
                <a:srgbClr val="222222"/>
              </a:solidFill>
              <a:highlight>
                <a:srgbClr val="FFFFFF"/>
              </a:highlight>
            </a:endParaRPr>
          </a:p>
          <a:p>
            <a:pPr indent="0" lvl="0" marL="0" rtl="0" algn="l">
              <a:spcBef>
                <a:spcPts val="1600"/>
              </a:spcBef>
              <a:spcAft>
                <a:spcPts val="1600"/>
              </a:spcAft>
              <a:buNone/>
            </a:pPr>
            <a:r>
              <a:t/>
            </a:r>
            <a:endParaRPr sz="1400">
              <a:solidFill>
                <a:srgbClr val="222222"/>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51"/>
          <p:cNvPicPr preferRelativeResize="0"/>
          <p:nvPr/>
        </p:nvPicPr>
        <p:blipFill>
          <a:blip r:embed="rId3">
            <a:alphaModFix/>
          </a:blip>
          <a:stretch>
            <a:fillRect/>
          </a:stretch>
        </p:blipFill>
        <p:spPr>
          <a:xfrm>
            <a:off x="1803479" y="0"/>
            <a:ext cx="553704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Data Science</a:t>
            </a:r>
            <a:endParaRPr/>
          </a:p>
        </p:txBody>
      </p:sp>
      <p:pic>
        <p:nvPicPr>
          <p:cNvPr id="73" name="Google Shape;73;p16"/>
          <p:cNvPicPr preferRelativeResize="0"/>
          <p:nvPr/>
        </p:nvPicPr>
        <p:blipFill>
          <a:blip r:embed="rId3">
            <a:alphaModFix/>
          </a:blip>
          <a:stretch>
            <a:fillRect/>
          </a:stretch>
        </p:blipFill>
        <p:spPr>
          <a:xfrm>
            <a:off x="1968775" y="1170125"/>
            <a:ext cx="5206443" cy="382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4" name="Google Shape;294;p52"/>
          <p:cNvSpPr txBox="1"/>
          <p:nvPr/>
        </p:nvSpPr>
        <p:spPr>
          <a:xfrm>
            <a:off x="2843975"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u="sng">
                <a:solidFill>
                  <a:schemeClr val="dk1"/>
                </a:solidFill>
              </a:rPr>
              <a:t>REGRESSION</a:t>
            </a:r>
            <a:endParaRPr sz="2400" u="sng">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53"/>
          <p:cNvPicPr preferRelativeResize="0"/>
          <p:nvPr/>
        </p:nvPicPr>
        <p:blipFill>
          <a:blip r:embed="rId3">
            <a:alphaModFix/>
          </a:blip>
          <a:stretch>
            <a:fillRect/>
          </a:stretch>
        </p:blipFill>
        <p:spPr>
          <a:xfrm>
            <a:off x="275796" y="0"/>
            <a:ext cx="8592408" cy="5143500"/>
          </a:xfrm>
          <a:prstGeom prst="rect">
            <a:avLst/>
          </a:prstGeom>
          <a:noFill/>
          <a:ln>
            <a:noFill/>
          </a:ln>
        </p:spPr>
      </p:pic>
      <p:sp>
        <p:nvSpPr>
          <p:cNvPr id="302" name="Google Shape;302;p53"/>
          <p:cNvSpPr txBox="1"/>
          <p:nvPr/>
        </p:nvSpPr>
        <p:spPr>
          <a:xfrm>
            <a:off x="752175" y="186250"/>
            <a:ext cx="39471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u="sng"/>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Variables are important?</a:t>
            </a:r>
            <a:endParaRPr/>
          </a:p>
        </p:txBody>
      </p:sp>
      <p:sp>
        <p:nvSpPr>
          <p:cNvPr id="308" name="Google Shape;308;p54"/>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 Beta coefficient =0</a:t>
            </a:r>
            <a:endParaRPr/>
          </a:p>
          <a:p>
            <a:pPr indent="0" lvl="0" marL="0" rtl="0" algn="l">
              <a:spcBef>
                <a:spcPts val="1600"/>
              </a:spcBef>
              <a:spcAft>
                <a:spcPts val="0"/>
              </a:spcAft>
              <a:buNone/>
            </a:pPr>
            <a:r>
              <a:rPr lang="en"/>
              <a:t>Alternative Hypothesis: Beta Coefficient !=0</a:t>
            </a:r>
            <a:endParaRPr/>
          </a:p>
          <a:p>
            <a:pPr indent="0" lvl="0" marL="0" rtl="0" algn="l">
              <a:spcBef>
                <a:spcPts val="1600"/>
              </a:spcBef>
              <a:spcAft>
                <a:spcPts val="0"/>
              </a:spcAft>
              <a:buClr>
                <a:schemeClr val="dk1"/>
              </a:buClr>
              <a:buSzPts val="1100"/>
              <a:buFont typeface="Arial"/>
              <a:buNone/>
            </a:pPr>
            <a:r>
              <a:rPr lang="en"/>
              <a:t>The t-statistic associated to the ith predictor is the square root of the F-statistic for the null hypothesis which sets only βi = 0.</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55"/>
          <p:cNvPicPr preferRelativeResize="0"/>
          <p:nvPr/>
        </p:nvPicPr>
        <p:blipFill>
          <a:blip r:embed="rId3">
            <a:alphaModFix/>
          </a:blip>
          <a:stretch>
            <a:fillRect/>
          </a:stretch>
        </p:blipFill>
        <p:spPr>
          <a:xfrm>
            <a:off x="746883" y="0"/>
            <a:ext cx="7650235"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Variables are important?</a:t>
            </a:r>
            <a:endParaRPr/>
          </a:p>
        </p:txBody>
      </p:sp>
      <p:pic>
        <p:nvPicPr>
          <p:cNvPr id="321" name="Google Shape;321;p56"/>
          <p:cNvPicPr preferRelativeResize="0"/>
          <p:nvPr/>
        </p:nvPicPr>
        <p:blipFill rotWithShape="1">
          <a:blip r:embed="rId3">
            <a:alphaModFix/>
          </a:blip>
          <a:srcRect b="0" l="0" r="0" t="35794"/>
          <a:stretch/>
        </p:blipFill>
        <p:spPr>
          <a:xfrm>
            <a:off x="615600" y="1152475"/>
            <a:ext cx="7497300" cy="3302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8" name="Google Shape;328;p57"/>
          <p:cNvPicPr preferRelativeResize="0"/>
          <p:nvPr/>
        </p:nvPicPr>
        <p:blipFill>
          <a:blip r:embed="rId3">
            <a:alphaModFix/>
          </a:blip>
          <a:stretch>
            <a:fillRect/>
          </a:stretch>
        </p:blipFill>
        <p:spPr>
          <a:xfrm>
            <a:off x="0" y="195538"/>
            <a:ext cx="9144001" cy="47524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transformation</a:t>
            </a:r>
            <a:endParaRPr/>
          </a:p>
        </p:txBody>
      </p:sp>
      <p:sp>
        <p:nvSpPr>
          <p:cNvPr id="334" name="Google Shape;334;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Discerning the right relationship between your features (independant variables) and your predictions. (dependant variables)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59"/>
          <p:cNvPicPr preferRelativeResize="0"/>
          <p:nvPr/>
        </p:nvPicPr>
        <p:blipFill>
          <a:blip r:embed="rId3">
            <a:alphaModFix/>
          </a:blip>
          <a:stretch>
            <a:fillRect/>
          </a:stretch>
        </p:blipFill>
        <p:spPr>
          <a:xfrm>
            <a:off x="638175" y="33338"/>
            <a:ext cx="7867650" cy="507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347" name="Google Shape;347;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Complete the regression notebook.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34175" y="218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process flow</a:t>
            </a:r>
            <a:endParaRPr/>
          </a:p>
        </p:txBody>
      </p:sp>
      <p:pic>
        <p:nvPicPr>
          <p:cNvPr id="79" name="Google Shape;79;p17"/>
          <p:cNvPicPr preferRelativeResize="0"/>
          <p:nvPr/>
        </p:nvPicPr>
        <p:blipFill>
          <a:blip r:embed="rId3">
            <a:alphaModFix/>
          </a:blip>
          <a:stretch>
            <a:fillRect/>
          </a:stretch>
        </p:blipFill>
        <p:spPr>
          <a:xfrm>
            <a:off x="1847850" y="1296925"/>
            <a:ext cx="5448300" cy="3067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9" name="Google Shape;359;p62"/>
          <p:cNvPicPr preferRelativeResize="0"/>
          <p:nvPr/>
        </p:nvPicPr>
        <p:blipFill>
          <a:blip r:embed="rId3">
            <a:alphaModFix/>
          </a:blip>
          <a:stretch>
            <a:fillRect/>
          </a:stretch>
        </p:blipFill>
        <p:spPr>
          <a:xfrm>
            <a:off x="220105" y="0"/>
            <a:ext cx="870379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 neighbors</a:t>
            </a:r>
            <a:endParaRPr/>
          </a:p>
        </p:txBody>
      </p:sp>
      <p:sp>
        <p:nvSpPr>
          <p:cNvPr id="365" name="Google Shape;36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63"/>
          <p:cNvPicPr preferRelativeResize="0"/>
          <p:nvPr/>
        </p:nvPicPr>
        <p:blipFill>
          <a:blip r:embed="rId3">
            <a:alphaModFix/>
          </a:blip>
          <a:stretch>
            <a:fillRect/>
          </a:stretch>
        </p:blipFill>
        <p:spPr>
          <a:xfrm>
            <a:off x="1661975" y="1267150"/>
            <a:ext cx="5985576" cy="3754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Try out a classification Problem</a:t>
            </a:r>
            <a:endParaRPr/>
          </a:p>
        </p:txBody>
      </p:sp>
      <p:sp>
        <p:nvSpPr>
          <p:cNvPr id="372" name="Google Shape;372;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3117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means clustering</a:t>
            </a:r>
            <a:endParaRPr/>
          </a:p>
        </p:txBody>
      </p:sp>
      <p:pic>
        <p:nvPicPr>
          <p:cNvPr id="383" name="Google Shape;383;p66"/>
          <p:cNvPicPr preferRelativeResize="0"/>
          <p:nvPr/>
        </p:nvPicPr>
        <p:blipFill>
          <a:blip r:embed="rId3">
            <a:alphaModFix/>
          </a:blip>
          <a:stretch>
            <a:fillRect/>
          </a:stretch>
        </p:blipFill>
        <p:spPr>
          <a:xfrm>
            <a:off x="1090825" y="1162950"/>
            <a:ext cx="7046879" cy="38209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0" name="Google Shape;390;p67"/>
          <p:cNvPicPr preferRelativeResize="0"/>
          <p:nvPr/>
        </p:nvPicPr>
        <p:blipFill>
          <a:blip r:embed="rId3">
            <a:alphaModFix/>
          </a:blip>
          <a:stretch>
            <a:fillRect/>
          </a:stretch>
        </p:blipFill>
        <p:spPr>
          <a:xfrm>
            <a:off x="0" y="149120"/>
            <a:ext cx="9144000" cy="484525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68"/>
          <p:cNvPicPr preferRelativeResize="0"/>
          <p:nvPr/>
        </p:nvPicPr>
        <p:blipFill>
          <a:blip r:embed="rId3">
            <a:alphaModFix/>
          </a:blip>
          <a:stretch>
            <a:fillRect/>
          </a:stretch>
        </p:blipFill>
        <p:spPr>
          <a:xfrm>
            <a:off x="747851" y="0"/>
            <a:ext cx="7648298"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69"/>
          <p:cNvPicPr preferRelativeResize="0"/>
          <p:nvPr/>
        </p:nvPicPr>
        <p:blipFill>
          <a:blip r:embed="rId3">
            <a:alphaModFix/>
          </a:blip>
          <a:stretch>
            <a:fillRect/>
          </a:stretch>
        </p:blipFill>
        <p:spPr>
          <a:xfrm>
            <a:off x="408040" y="0"/>
            <a:ext cx="8327921"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70"/>
          <p:cNvPicPr preferRelativeResize="0"/>
          <p:nvPr/>
        </p:nvPicPr>
        <p:blipFill>
          <a:blip r:embed="rId3">
            <a:alphaModFix/>
          </a:blip>
          <a:stretch>
            <a:fillRect/>
          </a:stretch>
        </p:blipFill>
        <p:spPr>
          <a:xfrm>
            <a:off x="355814" y="0"/>
            <a:ext cx="8432372"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Next,Evaluating your model….</a:t>
            </a:r>
            <a:endParaRPr/>
          </a:p>
        </p:txBody>
      </p:sp>
      <p:sp>
        <p:nvSpPr>
          <p:cNvPr id="417" name="Google Shape;417;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work, so you have modelled some real world problem with one of the techniques youve learnt so far?</a:t>
            </a:r>
            <a:br>
              <a:rPr lang="en"/>
            </a:br>
            <a:br>
              <a:rPr lang="en"/>
            </a:br>
            <a:r>
              <a:rPr lang="en"/>
              <a:t>How can we actually use this model to make predictions?</a:t>
            </a:r>
            <a:endParaRPr/>
          </a:p>
          <a:p>
            <a:pPr indent="0" lvl="0" marL="0" rtl="0" algn="l">
              <a:spcBef>
                <a:spcPts val="1600"/>
              </a:spcBef>
              <a:spcAft>
                <a:spcPts val="1600"/>
              </a:spcAft>
              <a:buNone/>
            </a:pPr>
            <a:r>
              <a:rPr lang="en"/>
              <a:t>How good is your model?</a:t>
            </a:r>
            <a:br>
              <a:rPr lang="en"/>
            </a:br>
            <a:br>
              <a:rPr lang="en"/>
            </a:br>
            <a:r>
              <a:rPr lang="en"/>
              <a:t>How can we improve it?</a:t>
            </a:r>
            <a:br>
              <a:rPr lang="en"/>
            </a:br>
            <a:br>
              <a:rPr lang="en"/>
            </a:br>
            <a:r>
              <a:rPr lang="en"/>
              <a:t>Are there better techniques to model your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(Images/Videos)</a:t>
            </a:r>
            <a:endParaRPr/>
          </a:p>
          <a:p>
            <a:pPr indent="0" lvl="0" marL="0" rtl="0" algn="l">
              <a:spcBef>
                <a:spcPts val="1600"/>
              </a:spcBef>
              <a:spcAft>
                <a:spcPts val="0"/>
              </a:spcAft>
              <a:buNone/>
            </a:pPr>
            <a:r>
              <a:rPr lang="en"/>
              <a:t>Audio (.mp3/.wav)</a:t>
            </a:r>
            <a:endParaRPr/>
          </a:p>
          <a:p>
            <a:pPr indent="0" lvl="0" marL="0" rtl="0" algn="l">
              <a:spcBef>
                <a:spcPts val="1600"/>
              </a:spcBef>
              <a:spcAft>
                <a:spcPts val="0"/>
              </a:spcAft>
              <a:buNone/>
            </a:pPr>
            <a:r>
              <a:rPr lang="en"/>
              <a:t>Text (Speech Transcripts/Handwritten text/Blogs)</a:t>
            </a:r>
            <a:endParaRPr/>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process flow</a:t>
            </a:r>
            <a:endParaRPr/>
          </a:p>
        </p:txBody>
      </p:sp>
      <p:pic>
        <p:nvPicPr>
          <p:cNvPr id="423" name="Google Shape;423;p72"/>
          <p:cNvPicPr preferRelativeResize="0"/>
          <p:nvPr/>
        </p:nvPicPr>
        <p:blipFill>
          <a:blip r:embed="rId3">
            <a:alphaModFix/>
          </a:blip>
          <a:stretch>
            <a:fillRect/>
          </a:stretch>
        </p:blipFill>
        <p:spPr>
          <a:xfrm>
            <a:off x="1847850" y="1296925"/>
            <a:ext cx="5448300" cy="3067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73"/>
          <p:cNvSpPr txBox="1"/>
          <p:nvPr>
            <p:ph type="title"/>
          </p:nvPr>
        </p:nvSpPr>
        <p:spPr>
          <a:xfrm>
            <a:off x="268725" y="188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 Representation</a:t>
            </a:r>
            <a:endParaRPr/>
          </a:p>
        </p:txBody>
      </p:sp>
      <p:sp>
        <p:nvSpPr>
          <p:cNvPr id="429" name="Google Shape;429;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0" name="Google Shape;430;p73"/>
          <p:cNvPicPr preferRelativeResize="0"/>
          <p:nvPr/>
        </p:nvPicPr>
        <p:blipFill>
          <a:blip r:embed="rId3">
            <a:alphaModFix/>
          </a:blip>
          <a:stretch>
            <a:fillRect/>
          </a:stretch>
        </p:blipFill>
        <p:spPr>
          <a:xfrm>
            <a:off x="164775" y="761333"/>
            <a:ext cx="9144000" cy="449478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7" name="Google Shape;437;p74"/>
          <p:cNvPicPr preferRelativeResize="0"/>
          <p:nvPr/>
        </p:nvPicPr>
        <p:blipFill>
          <a:blip r:embed="rId3">
            <a:alphaModFix/>
          </a:blip>
          <a:stretch>
            <a:fillRect/>
          </a:stretch>
        </p:blipFill>
        <p:spPr>
          <a:xfrm>
            <a:off x="467743" y="0"/>
            <a:ext cx="8208515" cy="5143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solidFill>
                  <a:srgbClr val="222222"/>
                </a:solidFill>
                <a:highlight>
                  <a:srgbClr val="FFFFFF"/>
                </a:highlight>
                <a:latin typeface="Roboto"/>
                <a:ea typeface="Roboto"/>
                <a:cs typeface="Roboto"/>
                <a:sym typeface="Roboto"/>
              </a:rPr>
              <a:t>A </a:t>
            </a:r>
            <a:r>
              <a:rPr b="1" lang="en" sz="3000">
                <a:solidFill>
                  <a:srgbClr val="222222"/>
                </a:solidFill>
                <a:highlight>
                  <a:srgbClr val="FFFFFF"/>
                </a:highlight>
                <a:latin typeface="Roboto"/>
                <a:ea typeface="Roboto"/>
                <a:cs typeface="Roboto"/>
                <a:sym typeface="Roboto"/>
              </a:rPr>
              <a:t>receiver operating characteristic curve</a:t>
            </a:r>
            <a:r>
              <a:rPr lang="en" sz="3000">
                <a:solidFill>
                  <a:srgbClr val="222222"/>
                </a:solidFill>
                <a:highlight>
                  <a:srgbClr val="FFFFFF"/>
                </a:highlight>
                <a:latin typeface="Roboto"/>
                <a:ea typeface="Roboto"/>
                <a:cs typeface="Roboto"/>
                <a:sym typeface="Roboto"/>
              </a:rPr>
              <a:t>, i.e., </a:t>
            </a:r>
            <a:r>
              <a:rPr b="1" lang="en" sz="3000">
                <a:solidFill>
                  <a:srgbClr val="222222"/>
                </a:solidFill>
                <a:highlight>
                  <a:srgbClr val="FFFFFF"/>
                </a:highlight>
                <a:latin typeface="Roboto"/>
                <a:ea typeface="Roboto"/>
                <a:cs typeface="Roboto"/>
                <a:sym typeface="Roboto"/>
              </a:rPr>
              <a:t>ROC curve</a:t>
            </a:r>
            <a:r>
              <a:rPr lang="en" sz="3000">
                <a:solidFill>
                  <a:srgbClr val="222222"/>
                </a:solidFill>
                <a:highlight>
                  <a:srgbClr val="FFFFFF"/>
                </a:highlight>
                <a:latin typeface="Roboto"/>
                <a:ea typeface="Roboto"/>
                <a:cs typeface="Roboto"/>
                <a:sym typeface="Roboto"/>
              </a:rPr>
              <a:t>, is a </a:t>
            </a:r>
            <a:r>
              <a:rPr lang="en" sz="3000" u="sng">
                <a:solidFill>
                  <a:srgbClr val="0B0080"/>
                </a:solidFill>
                <a:highlight>
                  <a:srgbClr val="FFFFFF"/>
                </a:highlight>
                <a:latin typeface="Roboto"/>
                <a:ea typeface="Roboto"/>
                <a:cs typeface="Roboto"/>
                <a:sym typeface="Roboto"/>
                <a:hlinkClick r:id="rId3"/>
              </a:rPr>
              <a:t>graphical plot</a:t>
            </a:r>
            <a:r>
              <a:rPr lang="en" sz="3000">
                <a:solidFill>
                  <a:srgbClr val="222222"/>
                </a:solidFill>
                <a:highlight>
                  <a:srgbClr val="FFFFFF"/>
                </a:highlight>
                <a:latin typeface="Roboto"/>
                <a:ea typeface="Roboto"/>
                <a:cs typeface="Roboto"/>
                <a:sym typeface="Roboto"/>
              </a:rPr>
              <a:t> that illustrates the diagnostic ability of a </a:t>
            </a:r>
            <a:r>
              <a:rPr lang="en" sz="3000" u="sng">
                <a:solidFill>
                  <a:srgbClr val="0B0080"/>
                </a:solidFill>
                <a:highlight>
                  <a:srgbClr val="FFFFFF"/>
                </a:highlight>
                <a:latin typeface="Roboto"/>
                <a:ea typeface="Roboto"/>
                <a:cs typeface="Roboto"/>
                <a:sym typeface="Roboto"/>
                <a:hlinkClick r:id="rId4"/>
              </a:rPr>
              <a:t>binary classifier</a:t>
            </a:r>
            <a:r>
              <a:rPr lang="en" sz="3000">
                <a:solidFill>
                  <a:srgbClr val="222222"/>
                </a:solidFill>
                <a:highlight>
                  <a:srgbClr val="FFFFFF"/>
                </a:highlight>
                <a:latin typeface="Roboto"/>
                <a:ea typeface="Roboto"/>
                <a:cs typeface="Roboto"/>
                <a:sym typeface="Roboto"/>
              </a:rPr>
              <a:t> system as its discrimination threshold is varied.</a:t>
            </a:r>
            <a:endParaRPr sz="30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9" name="Google Shape;449;p76"/>
          <p:cNvPicPr preferRelativeResize="0"/>
          <p:nvPr/>
        </p:nvPicPr>
        <p:blipFill>
          <a:blip r:embed="rId3">
            <a:alphaModFix/>
          </a:blip>
          <a:stretch>
            <a:fillRect/>
          </a:stretch>
        </p:blipFill>
        <p:spPr>
          <a:xfrm>
            <a:off x="0" y="53112"/>
            <a:ext cx="9143999" cy="50372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6" name="Google Shape;456;p77"/>
          <p:cNvPicPr preferRelativeResize="0"/>
          <p:nvPr/>
        </p:nvPicPr>
        <p:blipFill>
          <a:blip r:embed="rId3">
            <a:alphaModFix/>
          </a:blip>
          <a:stretch>
            <a:fillRect/>
          </a:stretch>
        </p:blipFill>
        <p:spPr>
          <a:xfrm>
            <a:off x="560378" y="0"/>
            <a:ext cx="8023244"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Techniques</a:t>
            </a:r>
            <a:endParaRPr/>
          </a:p>
        </p:txBody>
      </p:sp>
      <p:sp>
        <p:nvSpPr>
          <p:cNvPr id="462" name="Google Shape;462;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how you split your dataset)</a:t>
            </a:r>
            <a:endParaRPr/>
          </a:p>
          <a:p>
            <a:pPr indent="-342900" lvl="0" marL="457200" rtl="0" algn="l">
              <a:spcBef>
                <a:spcPts val="1600"/>
              </a:spcBef>
              <a:spcAft>
                <a:spcPts val="0"/>
              </a:spcAft>
              <a:buSzPts val="1800"/>
              <a:buAutoNum type="arabicPeriod"/>
            </a:pPr>
            <a:r>
              <a:rPr lang="en"/>
              <a:t>Train-test equal split</a:t>
            </a:r>
            <a:endParaRPr/>
          </a:p>
          <a:p>
            <a:pPr indent="-342900" lvl="0" marL="457200" rtl="0" algn="l">
              <a:spcBef>
                <a:spcPts val="0"/>
              </a:spcBef>
              <a:spcAft>
                <a:spcPts val="0"/>
              </a:spcAft>
              <a:buSzPts val="1800"/>
              <a:buAutoNum type="arabicPeriod"/>
            </a:pPr>
            <a:r>
              <a:rPr lang="en"/>
              <a:t>Leave one out cross validation</a:t>
            </a:r>
            <a:endParaRPr/>
          </a:p>
          <a:p>
            <a:pPr indent="-342900" lvl="0" marL="457200" rtl="0" algn="l">
              <a:spcBef>
                <a:spcPts val="0"/>
              </a:spcBef>
              <a:spcAft>
                <a:spcPts val="0"/>
              </a:spcAft>
              <a:buSzPts val="1800"/>
              <a:buAutoNum type="arabicPeriod"/>
            </a:pPr>
            <a:r>
              <a:rPr lang="en"/>
              <a:t>K-Fold Cross Validation</a:t>
            </a:r>
            <a:endParaRPr/>
          </a:p>
          <a:p>
            <a:pPr indent="0" lvl="0" marL="457200" rtl="0" algn="l">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9"/>
          <p:cNvSpPr txBox="1"/>
          <p:nvPr>
            <p:ph type="title"/>
          </p:nvPr>
        </p:nvSpPr>
        <p:spPr>
          <a:xfrm>
            <a:off x="2195750" y="194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 TIME</a:t>
            </a:r>
            <a:endParaRPr/>
          </a:p>
        </p:txBody>
      </p:sp>
      <p:sp>
        <p:nvSpPr>
          <p:cNvPr id="468" name="Google Shape;468;p79"/>
          <p:cNvSpPr txBox="1"/>
          <p:nvPr>
            <p:ph idx="1" type="body"/>
          </p:nvPr>
        </p:nvSpPr>
        <p:spPr>
          <a:xfrm>
            <a:off x="3135900" y="2571750"/>
            <a:ext cx="143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Lol jk</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8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Which one of the proposed </a:t>
            </a:r>
            <a:r>
              <a:rPr lang="en"/>
              <a:t>validation</a:t>
            </a:r>
            <a:r>
              <a:rPr lang="en"/>
              <a:t> methodologies is correct and which is wrong?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1</a:t>
            </a:r>
            <a:endParaRPr/>
          </a:p>
        </p:txBody>
      </p:sp>
      <p:sp>
        <p:nvSpPr>
          <p:cNvPr id="479" name="Google Shape;479;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b="0" l="0" r="0" t="8324"/>
          <a:stretch/>
        </p:blipFill>
        <p:spPr>
          <a:xfrm>
            <a:off x="907800" y="845300"/>
            <a:ext cx="7485998" cy="3860274"/>
          </a:xfrm>
          <a:prstGeom prst="rect">
            <a:avLst/>
          </a:prstGeom>
          <a:noFill/>
          <a:ln>
            <a:noFill/>
          </a:ln>
        </p:spPr>
      </p:pic>
      <p:sp>
        <p:nvSpPr>
          <p:cNvPr id="91" name="Google Shape;91;p19"/>
          <p:cNvSpPr txBox="1"/>
          <p:nvPr/>
        </p:nvSpPr>
        <p:spPr>
          <a:xfrm>
            <a:off x="988575" y="207750"/>
            <a:ext cx="54516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you think you see</a:t>
            </a:r>
            <a:endParaRPr sz="2400"/>
          </a:p>
        </p:txBody>
      </p:sp>
      <p:sp>
        <p:nvSpPr>
          <p:cNvPr id="92" name="Google Shape;92;p19"/>
          <p:cNvSpPr txBox="1"/>
          <p:nvPr/>
        </p:nvSpPr>
        <p:spPr>
          <a:xfrm>
            <a:off x="1712100" y="3409900"/>
            <a:ext cx="5623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https://steamcommunity.com/market/listings/570/Baby%20Roshan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6" name="Google Shape;486;p82"/>
          <p:cNvPicPr preferRelativeResize="0"/>
          <p:nvPr/>
        </p:nvPicPr>
        <p:blipFill>
          <a:blip r:embed="rId3">
            <a:alphaModFix/>
          </a:blip>
          <a:stretch>
            <a:fillRect/>
          </a:stretch>
        </p:blipFill>
        <p:spPr>
          <a:xfrm>
            <a:off x="0" y="391977"/>
            <a:ext cx="9144001" cy="435954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3" name="Google Shape;493;p83"/>
          <p:cNvPicPr preferRelativeResize="0"/>
          <p:nvPr/>
        </p:nvPicPr>
        <p:blipFill>
          <a:blip r:embed="rId3">
            <a:alphaModFix/>
          </a:blip>
          <a:stretch>
            <a:fillRect/>
          </a:stretch>
        </p:blipFill>
        <p:spPr>
          <a:xfrm>
            <a:off x="78800" y="670311"/>
            <a:ext cx="9144001" cy="380287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a:t>
            </a:r>
            <a:endParaRPr/>
          </a:p>
        </p:txBody>
      </p:sp>
      <p:sp>
        <p:nvSpPr>
          <p:cNvPr id="499" name="Google Shape;499;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6" name="Google Shape;506;p85"/>
          <p:cNvPicPr preferRelativeResize="0"/>
          <p:nvPr/>
        </p:nvPicPr>
        <p:blipFill>
          <a:blip r:embed="rId3">
            <a:alphaModFix/>
          </a:blip>
          <a:stretch>
            <a:fillRect/>
          </a:stretch>
        </p:blipFill>
        <p:spPr>
          <a:xfrm>
            <a:off x="0" y="47545"/>
            <a:ext cx="9143999" cy="504840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512" name="Google Shape;512;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the validation notebook</a:t>
            </a:r>
            <a:endParaRPr/>
          </a:p>
          <a:p>
            <a:pPr indent="0" lvl="0" marL="0" rtl="0" algn="l">
              <a:spcBef>
                <a:spcPts val="160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18" name="Google Shape;518;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524" name="Google Shape;524;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Try a data mining algorithm from start to finish on the famous titanic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20"/>
          <p:cNvPicPr preferRelativeResize="0"/>
          <p:nvPr/>
        </p:nvPicPr>
        <p:blipFill rotWithShape="1">
          <a:blip r:embed="rId3">
            <a:alphaModFix/>
          </a:blip>
          <a:srcRect b="0" l="0" r="0" t="7749"/>
          <a:stretch/>
        </p:blipFill>
        <p:spPr>
          <a:xfrm>
            <a:off x="152400" y="895450"/>
            <a:ext cx="8602123" cy="4095649"/>
          </a:xfrm>
          <a:prstGeom prst="rect">
            <a:avLst/>
          </a:prstGeom>
          <a:noFill/>
          <a:ln>
            <a:noFill/>
          </a:ln>
        </p:spPr>
      </p:pic>
      <p:sp>
        <p:nvSpPr>
          <p:cNvPr id="98" name="Google Shape;98;p20"/>
          <p:cNvSpPr txBox="1"/>
          <p:nvPr/>
        </p:nvSpPr>
        <p:spPr>
          <a:xfrm>
            <a:off x="152400" y="379675"/>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you are actually seeing</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283025" y="194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actually happening</a:t>
            </a:r>
            <a:endParaRPr/>
          </a:p>
        </p:txBody>
      </p:sp>
      <p:pic>
        <p:nvPicPr>
          <p:cNvPr id="104" name="Google Shape;104;p21"/>
          <p:cNvPicPr preferRelativeResize="0"/>
          <p:nvPr/>
        </p:nvPicPr>
        <p:blipFill rotWithShape="1">
          <a:blip r:embed="rId3">
            <a:alphaModFix/>
          </a:blip>
          <a:srcRect b="0" l="0" r="0" t="0"/>
          <a:stretch/>
        </p:blipFill>
        <p:spPr>
          <a:xfrm>
            <a:off x="675350" y="725975"/>
            <a:ext cx="7978325" cy="448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